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60" r:id="rId4"/>
    <p:sldId id="259" r:id="rId5"/>
    <p:sldId id="275" r:id="rId6"/>
    <p:sldId id="27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B1B70"/>
    <a:srgbClr val="0000FF"/>
    <a:srgbClr val="5A29AB"/>
    <a:srgbClr val="7636E0"/>
    <a:srgbClr val="807F83"/>
    <a:srgbClr val="B43EB9"/>
    <a:srgbClr val="DE3B3C"/>
    <a:srgbClr val="F6AC41"/>
    <a:srgbClr val="1573BD"/>
    <a:srgbClr val="863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2" autoAdjust="0"/>
    <p:restoredTop sz="65012" autoAdjust="0"/>
  </p:normalViewPr>
  <p:slideViewPr>
    <p:cSldViewPr snapToGrid="0" snapToObjects="1">
      <p:cViewPr varScale="1">
        <p:scale>
          <a:sx n="68" d="100"/>
          <a:sy n="68" d="100"/>
        </p:scale>
        <p:origin x="274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52F84-8C07-A241-A0F1-97A64BEB2942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669E8-6D21-0846-A3A4-0F8ECB872C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142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669E8-6D21-0846-A3A4-0F8ECB872C8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50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669E8-6D21-0846-A3A4-0F8ECB872C8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952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669E8-6D21-0846-A3A4-0F8ECB872C8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12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669E8-6D21-0846-A3A4-0F8ECB872C8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621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1669E8-6D21-0846-A3A4-0F8ECB872C8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91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669E8-6D21-0846-A3A4-0F8ECB872C8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99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67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65304" y="6498123"/>
            <a:ext cx="2133600" cy="365125"/>
          </a:xfrm>
        </p:spPr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6023115"/>
            <a:ext cx="1705832" cy="8348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4D313-BCDA-4898-8C63-04DA89A371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023113"/>
            <a:ext cx="1705832" cy="83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5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5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8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37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58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80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13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26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99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91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57D5E-A4F8-4A40-B17B-2E86626FA33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E10FE-7406-6D41-AEB5-EEE0D45B8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97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30792-E3C9-A512-C621-91DA83023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CA" dirty="0"/>
              <a:t>Feedback: Student Questionnaires on Courses and Teaching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Logo for Feedback, Western's Student Courses and Teaching. ">
            <a:extLst>
              <a:ext uri="{FF2B5EF4-FFF2-40B4-BE49-F238E27FC236}">
                <a16:creationId xmlns:a16="http://schemas.microsoft.com/office/drawing/2014/main" id="{1D2C40F9-251B-458D-8011-2C5790DA2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51" y="2285934"/>
            <a:ext cx="7872098" cy="228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1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84834" y="240364"/>
            <a:ext cx="6384907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Did You Know</a:t>
            </a:r>
            <a:r>
              <a:rPr kumimoji="0" lang="is-I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…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8795" y="1513702"/>
            <a:ext cx="7787699" cy="426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6500"/>
              </a:lnSpc>
            </a:pPr>
            <a:r>
              <a:rPr lang="en-US" sz="6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Western asks every undergraduate student to provide course and instructor feedback at the end of each course?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873FD-231F-46F7-A7ED-74E61F10F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675" y="6172200"/>
            <a:ext cx="236601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5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198975" y="118334"/>
            <a:ext cx="8746049" cy="137473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Your course and teaching </a:t>
            </a:r>
          </a:p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feedback make a difference! </a:t>
            </a:r>
          </a:p>
        </p:txBody>
      </p:sp>
      <p:pic>
        <p:nvPicPr>
          <p:cNvPr id="8" name="Picture 7" descr="4 part graphic highlighting how student feedback is used: 1) To acknowledge course and teachng excellence; 2) share suggestions for improvement; 3) aid faculty review, promotion, tenure, and continuing status; and 4) help students choose courses. ">
            <a:extLst>
              <a:ext uri="{FF2B5EF4-FFF2-40B4-BE49-F238E27FC236}">
                <a16:creationId xmlns:a16="http://schemas.microsoft.com/office/drawing/2014/main" id="{BDF0985A-CA82-4A2D-9024-CB4665BB2D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3" t="22035" r="21052" b="13333"/>
          <a:stretch/>
        </p:blipFill>
        <p:spPr>
          <a:xfrm>
            <a:off x="1492165" y="1633284"/>
            <a:ext cx="5621153" cy="44324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2723" y="1809926"/>
            <a:ext cx="2840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arker Felt Wide" charset="0"/>
                <a:ea typeface="Marker Felt Wide" charset="0"/>
                <a:cs typeface="Marker Felt Wide" charset="0"/>
              </a:rPr>
              <a:t>Acknowledge course &amp; teaching excellence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1159" y="1809926"/>
            <a:ext cx="2802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arker Felt Wide" charset="0"/>
                <a:ea typeface="Marker Felt Wide" charset="0"/>
                <a:cs typeface="Marker Felt Wide" charset="0"/>
              </a:rPr>
              <a:t>Share suggestions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Marker Felt Wide" charset="0"/>
                <a:ea typeface="Marker Felt Wide" charset="0"/>
                <a:cs typeface="Marker Felt Wide" charset="0"/>
              </a:rPr>
              <a:t>for improvement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2723" y="3972476"/>
            <a:ext cx="29468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solidFill>
                  <a:schemeClr val="bg1"/>
                </a:solidFill>
                <a:latin typeface="Marker Felt Wide" charset="0"/>
                <a:ea typeface="Marker Felt Wide" charset="0"/>
                <a:cs typeface="Marker Felt Wide" charset="0"/>
              </a:rPr>
              <a:t>Aid faculty review, promotion &amp; tenure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6786" y="3883207"/>
            <a:ext cx="2766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Marker Felt Wide" charset="0"/>
                <a:ea typeface="Marker Felt Wide" charset="0"/>
                <a:cs typeface="Marker Felt Wide" charset="0"/>
              </a:rPr>
              <a:t>Help students choose courses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93AFF8-83A4-47B4-8BDD-9D3D14BAB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675" y="6172200"/>
            <a:ext cx="236601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8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1"/>
          <a:stretch/>
        </p:blipFill>
        <p:spPr>
          <a:xfrm>
            <a:off x="-1155" y="0"/>
            <a:ext cx="9144000" cy="6195317"/>
          </a:xfrm>
          <a:prstGeom prst="rect">
            <a:avLst/>
          </a:prstGeom>
        </p:spPr>
      </p:pic>
      <p:sp>
        <p:nvSpPr>
          <p:cNvPr id="7" name="Title 6"/>
          <p:cNvSpPr txBox="1">
            <a:spLocks noGrp="1"/>
          </p:cNvSpPr>
          <p:nvPr>
            <p:ph type="title" idx="4294967295"/>
          </p:nvPr>
        </p:nvSpPr>
        <p:spPr>
          <a:xfrm>
            <a:off x="331354" y="4308013"/>
            <a:ext cx="8811491" cy="12511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Use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1B70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FEEDBACK.UWO.CA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to tell us what you think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1B70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ONLINE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!</a:t>
            </a:r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78774" y="705802"/>
            <a:ext cx="7384142" cy="2778826"/>
            <a:chOff x="878774" y="1401288"/>
            <a:chExt cx="7384142" cy="2778826"/>
          </a:xfrm>
        </p:grpSpPr>
        <p:sp>
          <p:nvSpPr>
            <p:cNvPr id="3" name="Rectangle 2"/>
            <p:cNvSpPr/>
            <p:nvPr/>
          </p:nvSpPr>
          <p:spPr>
            <a:xfrm>
              <a:off x="878774" y="1401288"/>
              <a:ext cx="7384142" cy="2778826"/>
            </a:xfrm>
            <a:prstGeom prst="rect">
              <a:avLst/>
            </a:prstGeom>
            <a:solidFill>
              <a:srgbClr val="807F8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5392" y="2088379"/>
              <a:ext cx="1625600" cy="1625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0499" y="2045309"/>
              <a:ext cx="1625600" cy="1625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0504" y="2095212"/>
              <a:ext cx="1625600" cy="1625600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C928D6DB-3A18-4D2B-BB99-A017EF1E2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2675" y="6172200"/>
            <a:ext cx="236601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6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Graphic with the text &quot;Great! When and how do I give feedback?&quot;"/>
          <p:cNvSpPr/>
          <p:nvPr/>
        </p:nvSpPr>
        <p:spPr>
          <a:xfrm>
            <a:off x="0" y="1"/>
            <a:ext cx="9144000" cy="1138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5000" dirty="0"/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-1" y="162635"/>
            <a:ext cx="9143999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B1B70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Great!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B1B70"/>
                </a:solidFill>
                <a:effectLst/>
                <a:uLnTx/>
                <a:uFillTx/>
                <a:latin typeface="+mn-lt"/>
                <a:ea typeface="Calibri" charset="0"/>
                <a:cs typeface="Calibri"/>
              </a:rPr>
              <a:t>When and how do I give feedback? </a:t>
            </a:r>
            <a:endParaRPr kumimoji="0" lang="en-CA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</p:txBody>
      </p:sp>
      <p:grpSp>
        <p:nvGrpSpPr>
          <p:cNvPr id="11" name="Group 10" descr="Open Dates: &#10; &#10;November 19 – December 10, 2026&#10;"/>
          <p:cNvGrpSpPr/>
          <p:nvPr/>
        </p:nvGrpSpPr>
        <p:grpSpPr>
          <a:xfrm>
            <a:off x="-170879" y="1281568"/>
            <a:ext cx="9379413" cy="1512448"/>
            <a:chOff x="-170879" y="1281568"/>
            <a:chExt cx="9379413" cy="1512448"/>
          </a:xfrm>
        </p:grpSpPr>
        <p:grpSp>
          <p:nvGrpSpPr>
            <p:cNvPr id="18" name="Group 17"/>
            <p:cNvGrpSpPr/>
            <p:nvPr/>
          </p:nvGrpSpPr>
          <p:grpSpPr>
            <a:xfrm>
              <a:off x="1946322" y="1313052"/>
              <a:ext cx="7262212" cy="1345482"/>
              <a:chOff x="1946322" y="1281242"/>
              <a:chExt cx="7262212" cy="134548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946322" y="1389562"/>
                <a:ext cx="7197678" cy="1237162"/>
              </a:xfrm>
              <a:prstGeom prst="rect">
                <a:avLst/>
              </a:prstGeom>
              <a:solidFill>
                <a:srgbClr val="807F83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Aft>
                    <a:spcPts val="2400"/>
                  </a:spcAft>
                  <a:buSzPct val="75000"/>
                </a:pPr>
                <a:endParaRPr lang="en-US" sz="3600" dirty="0">
                  <a:solidFill>
                    <a:schemeClr val="bg1"/>
                  </a:solidFill>
                  <a:latin typeface="Marker Felt"/>
                  <a:cs typeface="Marker Felt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946322" y="1281242"/>
                <a:ext cx="7262212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3600" dirty="0">
                    <a:solidFill>
                      <a:srgbClr val="FFFFFF"/>
                    </a:solidFill>
                    <a:latin typeface="Marker Felt"/>
                    <a:cs typeface="Marker Felt"/>
                  </a:rPr>
                  <a:t>Open Dates: </a:t>
                </a:r>
                <a:endParaRPr lang="en-CA" sz="800" dirty="0">
                  <a:solidFill>
                    <a:srgbClr val="FFFFFF"/>
                  </a:solidFill>
                  <a:latin typeface="Marker Felt"/>
                  <a:cs typeface="Marker Felt"/>
                </a:endParaRPr>
              </a:p>
              <a:p>
                <a:pPr algn="ctr"/>
                <a:r>
                  <a:rPr lang="en-CA" sz="800" dirty="0">
                    <a:solidFill>
                      <a:srgbClr val="FFFFFF"/>
                    </a:solidFill>
                    <a:latin typeface="Marker Felt"/>
                    <a:cs typeface="Marker Felt"/>
                  </a:rPr>
                  <a:t> </a:t>
                </a:r>
              </a:p>
              <a:p>
                <a:pPr algn="ctr"/>
                <a:r>
                  <a:rPr lang="en-US" sz="3400" dirty="0">
                    <a:solidFill>
                      <a:schemeClr val="bg1"/>
                    </a:solidFill>
                    <a:latin typeface="Marker Felt"/>
                    <a:cs typeface="Marker Felt"/>
                  </a:rPr>
                  <a:t>November 19 – December 10, 2026</a:t>
                </a:r>
                <a:endParaRPr lang="en-CA" sz="3400" dirty="0">
                  <a:solidFill>
                    <a:schemeClr val="bg1"/>
                  </a:solidFill>
                  <a:latin typeface="Marker Felt"/>
                  <a:cs typeface="Marker Felt"/>
                </a:endParaRP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0879" y="1281568"/>
              <a:ext cx="2326843" cy="1512448"/>
            </a:xfrm>
            <a:prstGeom prst="rect">
              <a:avLst/>
            </a:prstGeom>
          </p:spPr>
        </p:pic>
      </p:grpSp>
      <p:grpSp>
        <p:nvGrpSpPr>
          <p:cNvPr id="19" name="Group 18" descr="Access the link by email, Student Centre, OWL, or feedback.uwo.ca"/>
          <p:cNvGrpSpPr/>
          <p:nvPr/>
        </p:nvGrpSpPr>
        <p:grpSpPr>
          <a:xfrm>
            <a:off x="353710" y="2985684"/>
            <a:ext cx="8790290" cy="1237162"/>
            <a:chOff x="353710" y="2985684"/>
            <a:chExt cx="8790290" cy="1237162"/>
          </a:xfrm>
        </p:grpSpPr>
        <p:sp>
          <p:nvSpPr>
            <p:cNvPr id="4" name="Rectangle 3"/>
            <p:cNvSpPr/>
            <p:nvPr/>
          </p:nvSpPr>
          <p:spPr>
            <a:xfrm>
              <a:off x="1946322" y="2985684"/>
              <a:ext cx="7197678" cy="1237162"/>
            </a:xfrm>
            <a:prstGeom prst="rect">
              <a:avLst/>
            </a:prstGeom>
            <a:solidFill>
              <a:srgbClr val="807F8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2400"/>
                </a:spcAft>
                <a:buSzPct val="75000"/>
              </a:pPr>
              <a:r>
                <a:rPr lang="en-US" sz="3600" dirty="0">
                  <a:solidFill>
                    <a:schemeClr val="bg2"/>
                  </a:solidFill>
                  <a:latin typeface="Marker Felt"/>
                  <a:cs typeface="Marker Felt"/>
                </a:rPr>
                <a:t>Access the link by email, Student Centre, OWL, or </a:t>
              </a:r>
              <a:r>
                <a:rPr lang="en-US" sz="3600" u="sng" dirty="0">
                  <a:solidFill>
                    <a:schemeClr val="bg2"/>
                  </a:solidFill>
                  <a:latin typeface="Marker Felt"/>
                  <a:cs typeface="Marker Felt"/>
                </a:rPr>
                <a:t>feedback.uwo.ca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710" y="3002179"/>
              <a:ext cx="1220667" cy="1220667"/>
            </a:xfrm>
            <a:prstGeom prst="rect">
              <a:avLst/>
            </a:prstGeom>
          </p:spPr>
        </p:pic>
      </p:grpSp>
      <p:grpSp>
        <p:nvGrpSpPr>
          <p:cNvPr id="13" name="Group 12" descr="Follow the simple directions. The feedback process is confidential!"/>
          <p:cNvGrpSpPr/>
          <p:nvPr/>
        </p:nvGrpSpPr>
        <p:grpSpPr>
          <a:xfrm>
            <a:off x="382208" y="4606183"/>
            <a:ext cx="8761792" cy="1237162"/>
            <a:chOff x="382208" y="4606183"/>
            <a:chExt cx="8761792" cy="1237162"/>
          </a:xfrm>
        </p:grpSpPr>
        <p:sp>
          <p:nvSpPr>
            <p:cNvPr id="7" name="Rectangle 6"/>
            <p:cNvSpPr/>
            <p:nvPr/>
          </p:nvSpPr>
          <p:spPr>
            <a:xfrm>
              <a:off x="1946322" y="4606183"/>
              <a:ext cx="7197678" cy="1237162"/>
            </a:xfrm>
            <a:prstGeom prst="rect">
              <a:avLst/>
            </a:prstGeom>
            <a:solidFill>
              <a:srgbClr val="807F8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2400"/>
                </a:spcAft>
                <a:buSzPct val="75000"/>
              </a:pPr>
              <a:r>
                <a:rPr lang="en-US" sz="3600" dirty="0">
                  <a:solidFill>
                    <a:schemeClr val="bg1"/>
                  </a:solidFill>
                  <a:latin typeface="Marker Felt"/>
                  <a:cs typeface="Marker Felt"/>
                </a:rPr>
                <a:t>Follow the simple directions. The feedback process is confidential!</a:t>
              </a:r>
            </a:p>
          </p:txBody>
        </p:sp>
        <p:sp>
          <p:nvSpPr>
            <p:cNvPr id="9" name="Right Arrow 8"/>
            <p:cNvSpPr/>
            <p:nvPr/>
          </p:nvSpPr>
          <p:spPr>
            <a:xfrm>
              <a:off x="382208" y="4778734"/>
              <a:ext cx="1220667" cy="763325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C0AE460C-97F7-4FC2-98CA-C2284FF6C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675" y="6172200"/>
            <a:ext cx="236601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3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3630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B0A3DAE-A7BD-48B1-BD6A-443468DC61C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1795616"/>
            <a:ext cx="9144000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6000" b="0" i="0" u="none" strike="noStrike" kern="1200" cap="none" spc="0" normalizeH="0" baseline="0" noProof="0" dirty="0">
                <a:ln w="0"/>
                <a:solidFill>
                  <a:srgbClr val="3B1B7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FEEDBACK.UWO.CA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4514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800" dirty="0">
                <a:solidFill>
                  <a:srgbClr val="807F83"/>
                </a:solidFill>
                <a:latin typeface="Marker Felt"/>
                <a:cs typeface="Marker Felt"/>
              </a:rPr>
              <a:t>WESTERN IS LISTENING!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3849523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000" b="1" dirty="0">
                <a:solidFill>
                  <a:schemeClr val="bg1"/>
                </a:solidFill>
                <a:latin typeface="+mj-lt"/>
              </a:rPr>
              <a:t>When you see the link,</a:t>
            </a:r>
          </a:p>
          <a:p>
            <a:pPr algn="ctr"/>
            <a:r>
              <a:rPr lang="en-CA" sz="6000" b="1" dirty="0">
                <a:solidFill>
                  <a:schemeClr val="bg1"/>
                </a:solidFill>
                <a:latin typeface="+mj-lt"/>
              </a:rPr>
              <a:t>Tell us what you think!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541B05-D990-40DD-A3C6-1FF7599BE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675" y="6172200"/>
            <a:ext cx="236601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8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0"/>
    </mc:Choice>
    <mc:Fallback xmlns="">
      <p:transition advTm="10000"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870</TotalTime>
  <Words>149</Words>
  <Application>Microsoft Office PowerPoint</Application>
  <PresentationFormat>On-screen Show (4:3)</PresentationFormat>
  <Paragraphs>27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Marker Felt</vt:lpstr>
      <vt:lpstr>Marker Felt Wide</vt:lpstr>
      <vt:lpstr>1_Office Theme</vt:lpstr>
      <vt:lpstr>Feedback: Student Questionnaires on Courses and Teaching</vt:lpstr>
      <vt:lpstr>Did You Know… </vt:lpstr>
      <vt:lpstr>Your course and teaching  feedback make a difference! </vt:lpstr>
      <vt:lpstr>Use FEEDBACK.UWO.CA to tell us what you think ONLINE!</vt:lpstr>
      <vt:lpstr>Great! When and how do I give feedback? </vt:lpstr>
      <vt:lpstr>FEEDBACK.UWO.CA</vt:lpstr>
    </vt:vector>
  </TitlesOfParts>
  <Company>UWO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Teaching Support Centre</dc:creator>
  <cp:lastModifiedBy>Ken Meadows</cp:lastModifiedBy>
  <cp:revision>105</cp:revision>
  <dcterms:created xsi:type="dcterms:W3CDTF">2011-12-22T19:42:13Z</dcterms:created>
  <dcterms:modified xsi:type="dcterms:W3CDTF">2026-08-31T14:03:44Z</dcterms:modified>
  <cp:contentStatus/>
</cp:coreProperties>
</file>